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roxima Nova"/>
      <p:regular r:id="rId22"/>
      <p:bold r:id="rId23"/>
      <p:italic r:id="rId24"/>
      <p:boldItalic r:id="rId25"/>
    </p:embeddedFont>
    <p:embeddedFont>
      <p:font typeface="Alfa Slab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D91D6A-C850-4858-B47D-F367D2B1EB96}">
  <a:tblStyle styleId="{DCD91D6A-C850-4858-B47D-F367D2B1EB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regular.fntdata"/><Relationship Id="rId21" Type="http://schemas.openxmlformats.org/officeDocument/2006/relationships/slide" Target="slides/slide15.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AlfaSlabOne-regular.fntdata"/><Relationship Id="rId25"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7ef5b9db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7ef5b9db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7ef5b9db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7ef5b9db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7ef5b9db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7ef5b9db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7ef5b9db3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7ef5b9db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7ef5b9db3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7ef5b9db3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7ef5b9db3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7ef5b9db3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b7ef5b9db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b7ef5b9db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7ef5b9db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7ef5b9db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7ef5b9db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7ef5b9db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b117d66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b117d66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7ef5b9db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7ef5b9db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7ef5b9db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7ef5b9db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7ef5b9db3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7ef5b9db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b117d66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b117d6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744575"/>
            <a:ext cx="8520600" cy="123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CODET</a:t>
            </a:r>
            <a:endParaRPr/>
          </a:p>
        </p:txBody>
      </p:sp>
      <p:sp>
        <p:nvSpPr>
          <p:cNvPr id="57" name="Google Shape;57;p13"/>
          <p:cNvSpPr txBox="1"/>
          <p:nvPr>
            <p:ph idx="1" type="subTitle"/>
          </p:nvPr>
        </p:nvSpPr>
        <p:spPr>
          <a:xfrm>
            <a:off x="311700" y="29522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tr"/>
              <a:t>“Coding the feature of humanity !”</a:t>
            </a:r>
            <a:endParaRPr i="1"/>
          </a:p>
        </p:txBody>
      </p:sp>
      <p:pic>
        <p:nvPicPr>
          <p:cNvPr id="58" name="Google Shape;58;p13"/>
          <p:cNvPicPr preferRelativeResize="0"/>
          <p:nvPr/>
        </p:nvPicPr>
        <p:blipFill rotWithShape="1">
          <a:blip r:embed="rId3">
            <a:alphaModFix/>
          </a:blip>
          <a:srcRect b="0" l="2040" r="-2039" t="0"/>
          <a:stretch/>
        </p:blipFill>
        <p:spPr>
          <a:xfrm>
            <a:off x="2928376" y="141625"/>
            <a:ext cx="3626701" cy="24389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Marketing and sales</a:t>
            </a:r>
            <a:endParaRPr/>
          </a:p>
          <a:p>
            <a:pPr indent="0" lvl="0" marL="0" rtl="0" algn="l">
              <a:spcBef>
                <a:spcPts val="0"/>
              </a:spcBef>
              <a:spcAft>
                <a:spcPts val="0"/>
              </a:spcAft>
              <a:buNone/>
            </a:pPr>
            <a:r>
              <a:t/>
            </a:r>
            <a:endParaRPr/>
          </a:p>
        </p:txBody>
      </p:sp>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tr"/>
              <a:t>Our potential customers all vehicle owners who value their time, are compatible with technology and are over 18 years old. </a:t>
            </a:r>
            <a:endParaRPr/>
          </a:p>
          <a:p>
            <a:pPr indent="0" lvl="0" marL="0" rtl="0" algn="l">
              <a:spcBef>
                <a:spcPts val="1200"/>
              </a:spcBef>
              <a:spcAft>
                <a:spcPts val="0"/>
              </a:spcAft>
              <a:buNone/>
            </a:pPr>
            <a:r>
              <a:rPr lang="tr"/>
              <a:t>Being fast and efficient is our first strategy which ends up with more download and end-user for us. Thus, the program will sell itself with the usage of numbers at people. The priority of our operation plan is to make the user-based parts of our application ready for presentation and to announce it and to reach more customers by advancing our agreements with parking lot owners.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Management team</a:t>
            </a:r>
            <a:endParaRPr/>
          </a:p>
          <a:p>
            <a:pPr indent="0" lvl="0" marL="0" rtl="0" algn="l">
              <a:spcBef>
                <a:spcPts val="0"/>
              </a:spcBef>
              <a:spcAft>
                <a:spcPts val="0"/>
              </a:spcAft>
              <a:buNone/>
            </a:pPr>
            <a:r>
              <a:t/>
            </a:r>
            <a:endParaRPr/>
          </a:p>
        </p:txBody>
      </p:sp>
      <p:graphicFrame>
        <p:nvGraphicFramePr>
          <p:cNvPr id="129" name="Google Shape;129;p23"/>
          <p:cNvGraphicFramePr/>
          <p:nvPr/>
        </p:nvGraphicFramePr>
        <p:xfrm>
          <a:off x="452200" y="1092175"/>
          <a:ext cx="3000000" cy="3000000"/>
        </p:xfrm>
        <a:graphic>
          <a:graphicData uri="http://schemas.openxmlformats.org/drawingml/2006/table">
            <a:tbl>
              <a:tblPr>
                <a:noFill/>
                <a:tableStyleId>{DCD91D6A-C850-4858-B47D-F367D2B1EB96}</a:tableStyleId>
              </a:tblPr>
              <a:tblGrid>
                <a:gridCol w="2056900"/>
                <a:gridCol w="2056900"/>
                <a:gridCol w="2056900"/>
                <a:gridCol w="2056900"/>
              </a:tblGrid>
              <a:tr h="1811175">
                <a:tc>
                  <a:txBody>
                    <a:bodyPr/>
                    <a:lstStyle/>
                    <a:p>
                      <a:pPr indent="0" lvl="0" marL="0" rtl="0" algn="l">
                        <a:spcBef>
                          <a:spcPts val="0"/>
                        </a:spcBef>
                        <a:spcAft>
                          <a:spcPts val="0"/>
                        </a:spcAft>
                        <a:buNone/>
                      </a:pPr>
                      <a:r>
                        <a:rPr i="1" lang="tr">
                          <a:latin typeface="Proxima Nova"/>
                          <a:ea typeface="Proxima Nova"/>
                          <a:cs typeface="Proxima Nova"/>
                          <a:sym typeface="Proxima Nova"/>
                        </a:rPr>
                        <a:t>Co-Founder &amp; CTO</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457200" rtl="0" algn="ctr">
                        <a:spcBef>
                          <a:spcPts val="0"/>
                        </a:spcBef>
                        <a:spcAft>
                          <a:spcPts val="0"/>
                        </a:spcAft>
                        <a:buNone/>
                      </a:pPr>
                      <a:br>
                        <a:rPr i="1" lang="tr">
                          <a:latin typeface="Proxima Nova"/>
                          <a:ea typeface="Proxima Nova"/>
                          <a:cs typeface="Proxima Nova"/>
                          <a:sym typeface="Proxima Nova"/>
                        </a:rPr>
                      </a:br>
                      <a:br>
                        <a:rPr i="1" lang="tr">
                          <a:latin typeface="Proxima Nova"/>
                          <a:ea typeface="Proxima Nova"/>
                          <a:cs typeface="Proxima Nova"/>
                          <a:sym typeface="Proxima Nova"/>
                        </a:rPr>
                      </a:br>
                      <a:r>
                        <a:rPr i="1" lang="tr">
                          <a:latin typeface="Proxima Nova"/>
                          <a:ea typeface="Proxima Nova"/>
                          <a:cs typeface="Proxima Nova"/>
                          <a:sym typeface="Proxima Nova"/>
                        </a:rPr>
                        <a:t>- </a:t>
                      </a:r>
                      <a:r>
                        <a:rPr i="1" lang="tr">
                          <a:latin typeface="Proxima Nova"/>
                          <a:ea typeface="Proxima Nova"/>
                          <a:cs typeface="Proxima Nova"/>
                          <a:sym typeface="Proxima Nova"/>
                        </a:rPr>
                        <a:t>Cafer S.Yükseloğlu</a:t>
                      </a:r>
                      <a:endParaRPr i="1">
                        <a:latin typeface="Proxima Nova"/>
                        <a:ea typeface="Proxima Nova"/>
                        <a:cs typeface="Proxima Nova"/>
                        <a:sym typeface="Proxima Nova"/>
                      </a:endParaRPr>
                    </a:p>
                  </a:txBody>
                  <a:tcPr marT="91425" marB="91425" marR="91425" marL="91425">
                    <a:solidFill>
                      <a:srgbClr val="9FC5E8"/>
                    </a:solidFill>
                  </a:tcPr>
                </a:tc>
                <a:tc>
                  <a:txBody>
                    <a:bodyPr/>
                    <a:lstStyle/>
                    <a:p>
                      <a:pPr indent="0" lvl="0" marL="0" rtl="0" algn="ctr">
                        <a:spcBef>
                          <a:spcPts val="0"/>
                        </a:spcBef>
                        <a:spcAft>
                          <a:spcPts val="0"/>
                        </a:spcAft>
                        <a:buNone/>
                      </a:pPr>
                      <a:r>
                        <a:rPr i="1" lang="tr">
                          <a:latin typeface="Proxima Nova"/>
                          <a:ea typeface="Proxima Nova"/>
                          <a:cs typeface="Proxima Nova"/>
                          <a:sym typeface="Proxima Nova"/>
                        </a:rPr>
                        <a:t>Advertisement Manager</a:t>
                      </a:r>
                      <a:br>
                        <a:rPr i="1" lang="tr">
                          <a:latin typeface="Proxima Nova"/>
                          <a:ea typeface="Proxima Nova"/>
                          <a:cs typeface="Proxima Nova"/>
                          <a:sym typeface="Proxima Nova"/>
                        </a:rPr>
                      </a:br>
                      <a:br>
                        <a:rPr i="1" lang="tr">
                          <a:latin typeface="Proxima Nova"/>
                          <a:ea typeface="Proxima Nova"/>
                          <a:cs typeface="Proxima Nova"/>
                          <a:sym typeface="Proxima Nova"/>
                        </a:rPr>
                      </a:br>
                      <a:br>
                        <a:rPr i="1" lang="tr">
                          <a:latin typeface="Proxima Nova"/>
                          <a:ea typeface="Proxima Nova"/>
                          <a:cs typeface="Proxima Nova"/>
                          <a:sym typeface="Proxima Nova"/>
                        </a:rPr>
                      </a:br>
                      <a:br>
                        <a:rPr i="1" lang="tr">
                          <a:latin typeface="Proxima Nova"/>
                          <a:ea typeface="Proxima Nova"/>
                          <a:cs typeface="Proxima Nova"/>
                          <a:sym typeface="Proxima Nova"/>
                        </a:rPr>
                      </a:br>
                      <a:br>
                        <a:rPr i="1" lang="tr">
                          <a:latin typeface="Proxima Nova"/>
                          <a:ea typeface="Proxima Nova"/>
                          <a:cs typeface="Proxima Nova"/>
                          <a:sym typeface="Proxima Nova"/>
                        </a:rPr>
                      </a:br>
                      <a:r>
                        <a:rPr i="1" lang="tr">
                          <a:latin typeface="Proxima Nova"/>
                          <a:ea typeface="Proxima Nova"/>
                          <a:cs typeface="Proxima Nova"/>
                          <a:sym typeface="Proxima Nova"/>
                        </a:rPr>
                        <a:t>- Sercan Varan</a:t>
                      </a:r>
                      <a:endParaRPr i="1">
                        <a:latin typeface="Proxima Nova"/>
                        <a:ea typeface="Proxima Nova"/>
                        <a:cs typeface="Proxima Nova"/>
                        <a:sym typeface="Proxima Nova"/>
                      </a:endParaRPr>
                    </a:p>
                  </a:txBody>
                  <a:tcPr marT="91425" marB="91425" marR="91425" marL="91425">
                    <a:solidFill>
                      <a:srgbClr val="FFD966"/>
                    </a:solidFill>
                  </a:tcPr>
                </a:tc>
                <a:tc>
                  <a:txBody>
                    <a:bodyPr/>
                    <a:lstStyle/>
                    <a:p>
                      <a:pPr indent="0" lvl="0" marL="0" rtl="0" algn="ctr">
                        <a:spcBef>
                          <a:spcPts val="0"/>
                        </a:spcBef>
                        <a:spcAft>
                          <a:spcPts val="0"/>
                        </a:spcAft>
                        <a:buNone/>
                      </a:pPr>
                      <a:r>
                        <a:rPr i="1" lang="tr">
                          <a:latin typeface="Proxima Nova"/>
                          <a:ea typeface="Proxima Nova"/>
                          <a:cs typeface="Proxima Nova"/>
                          <a:sym typeface="Proxima Nova"/>
                        </a:rPr>
                        <a:t>Back-end Developer</a:t>
                      </a:r>
                      <a:br>
                        <a:rPr i="1" lang="tr">
                          <a:latin typeface="Proxima Nova"/>
                          <a:ea typeface="Proxima Nova"/>
                          <a:cs typeface="Proxima Nova"/>
                          <a:sym typeface="Proxima Nova"/>
                        </a:rPr>
                      </a:br>
                      <a:br>
                        <a:rPr i="1" lang="tr">
                          <a:latin typeface="Proxima Nova"/>
                          <a:ea typeface="Proxima Nova"/>
                          <a:cs typeface="Proxima Nova"/>
                          <a:sym typeface="Proxima Nova"/>
                        </a:rPr>
                      </a:br>
                      <a:br>
                        <a:rPr i="1" lang="tr">
                          <a:latin typeface="Proxima Nova"/>
                          <a:ea typeface="Proxima Nova"/>
                          <a:cs typeface="Proxima Nova"/>
                          <a:sym typeface="Proxima Nova"/>
                        </a:rPr>
                      </a:br>
                      <a:br>
                        <a:rPr i="1" lang="tr">
                          <a:latin typeface="Proxima Nova"/>
                          <a:ea typeface="Proxima Nova"/>
                          <a:cs typeface="Proxima Nova"/>
                          <a:sym typeface="Proxima Nova"/>
                        </a:rPr>
                      </a:br>
                      <a:br>
                        <a:rPr i="1" lang="tr">
                          <a:latin typeface="Proxima Nova"/>
                          <a:ea typeface="Proxima Nova"/>
                          <a:cs typeface="Proxima Nova"/>
                          <a:sym typeface="Proxima Nova"/>
                        </a:rPr>
                      </a:br>
                      <a:br>
                        <a:rPr i="1" lang="tr">
                          <a:latin typeface="Proxima Nova"/>
                          <a:ea typeface="Proxima Nova"/>
                          <a:cs typeface="Proxima Nova"/>
                          <a:sym typeface="Proxima Nova"/>
                        </a:rPr>
                      </a:br>
                      <a:r>
                        <a:rPr i="1" lang="tr">
                          <a:latin typeface="Proxima Nova"/>
                          <a:ea typeface="Proxima Nova"/>
                          <a:cs typeface="Proxima Nova"/>
                          <a:sym typeface="Proxima Nova"/>
                        </a:rPr>
                        <a:t>-Tamer Ünal</a:t>
                      </a:r>
                      <a:endParaRPr i="1">
                        <a:latin typeface="Proxima Nova"/>
                        <a:ea typeface="Proxima Nova"/>
                        <a:cs typeface="Proxima Nova"/>
                        <a:sym typeface="Proxima Nova"/>
                      </a:endParaRPr>
                    </a:p>
                  </a:txBody>
                  <a:tcPr marT="91425" marB="91425" marR="91425" marL="91425">
                    <a:solidFill>
                      <a:srgbClr val="9FC5E8"/>
                    </a:solidFill>
                  </a:tcPr>
                </a:tc>
                <a:tc>
                  <a:txBody>
                    <a:bodyPr/>
                    <a:lstStyle/>
                    <a:p>
                      <a:pPr indent="0" lvl="0" marL="0" rtl="0" algn="ctr">
                        <a:spcBef>
                          <a:spcPts val="0"/>
                        </a:spcBef>
                        <a:spcAft>
                          <a:spcPts val="0"/>
                        </a:spcAft>
                        <a:buNone/>
                      </a:pPr>
                      <a:r>
                        <a:rPr i="1" lang="tr">
                          <a:latin typeface="Proxima Nova"/>
                          <a:ea typeface="Proxima Nova"/>
                          <a:cs typeface="Proxima Nova"/>
                          <a:sym typeface="Proxima Nova"/>
                        </a:rPr>
                        <a:t>Front-end</a:t>
                      </a:r>
                      <a:r>
                        <a:rPr i="1" lang="tr">
                          <a:latin typeface="Proxima Nova"/>
                          <a:ea typeface="Proxima Nova"/>
                          <a:cs typeface="Proxima Nova"/>
                          <a:sym typeface="Proxima Nova"/>
                        </a:rPr>
                        <a:t> Developer</a:t>
                      </a:r>
                      <a:br>
                        <a:rPr i="1" lang="tr">
                          <a:latin typeface="Proxima Nova"/>
                          <a:ea typeface="Proxima Nova"/>
                          <a:cs typeface="Proxima Nova"/>
                          <a:sym typeface="Proxima Nova"/>
                        </a:rPr>
                      </a:br>
                      <a:br>
                        <a:rPr i="1" lang="tr">
                          <a:latin typeface="Proxima Nova"/>
                          <a:ea typeface="Proxima Nova"/>
                          <a:cs typeface="Proxima Nova"/>
                          <a:sym typeface="Proxima Nova"/>
                        </a:rPr>
                      </a:br>
                      <a:br>
                        <a:rPr i="1" lang="tr">
                          <a:latin typeface="Proxima Nova"/>
                          <a:ea typeface="Proxima Nova"/>
                          <a:cs typeface="Proxima Nova"/>
                          <a:sym typeface="Proxima Nova"/>
                        </a:rPr>
                      </a:br>
                      <a:br>
                        <a:rPr i="1" lang="tr">
                          <a:latin typeface="Proxima Nova"/>
                          <a:ea typeface="Proxima Nova"/>
                          <a:cs typeface="Proxima Nova"/>
                          <a:sym typeface="Proxima Nova"/>
                        </a:rPr>
                      </a:br>
                      <a:br>
                        <a:rPr i="1" lang="tr">
                          <a:latin typeface="Proxima Nova"/>
                          <a:ea typeface="Proxima Nova"/>
                          <a:cs typeface="Proxima Nova"/>
                          <a:sym typeface="Proxima Nova"/>
                        </a:rPr>
                      </a:br>
                      <a:br>
                        <a:rPr i="1" lang="tr">
                          <a:latin typeface="Proxima Nova"/>
                          <a:ea typeface="Proxima Nova"/>
                          <a:cs typeface="Proxima Nova"/>
                          <a:sym typeface="Proxima Nova"/>
                        </a:rPr>
                      </a:br>
                      <a:r>
                        <a:rPr i="1" lang="tr">
                          <a:latin typeface="Proxima Nova"/>
                          <a:ea typeface="Proxima Nova"/>
                          <a:cs typeface="Proxima Nova"/>
                          <a:sym typeface="Proxima Nova"/>
                        </a:rPr>
                        <a:t>-Oğuzhan Karabey</a:t>
                      </a:r>
                      <a:endParaRPr i="1">
                        <a:latin typeface="Proxima Nova"/>
                        <a:ea typeface="Proxima Nova"/>
                        <a:cs typeface="Proxima Nova"/>
                        <a:sym typeface="Proxima Nova"/>
                      </a:endParaRPr>
                    </a:p>
                  </a:txBody>
                  <a:tcPr marT="91425" marB="91425" marR="91425" marL="91425">
                    <a:solidFill>
                      <a:srgbClr val="FFD966"/>
                    </a:solidFill>
                  </a:tcPr>
                </a:tc>
              </a:tr>
            </a:tbl>
          </a:graphicData>
        </a:graphic>
      </p:graphicFrame>
      <p:graphicFrame>
        <p:nvGraphicFramePr>
          <p:cNvPr id="130" name="Google Shape;130;p23"/>
          <p:cNvGraphicFramePr/>
          <p:nvPr/>
        </p:nvGraphicFramePr>
        <p:xfrm>
          <a:off x="1625925" y="2903355"/>
          <a:ext cx="3000000" cy="3000000"/>
        </p:xfrm>
        <a:graphic>
          <a:graphicData uri="http://schemas.openxmlformats.org/drawingml/2006/table">
            <a:tbl>
              <a:tblPr>
                <a:noFill/>
                <a:tableStyleId>{DCD91D6A-C850-4858-B47D-F367D2B1EB96}</a:tableStyleId>
              </a:tblPr>
              <a:tblGrid>
                <a:gridCol w="1913925"/>
                <a:gridCol w="1913925"/>
                <a:gridCol w="1913925"/>
              </a:tblGrid>
              <a:tr h="1889725">
                <a:tc>
                  <a:txBody>
                    <a:bodyPr/>
                    <a:lstStyle/>
                    <a:p>
                      <a:pPr indent="0" lvl="0" marL="0" rtl="0" algn="l">
                        <a:spcBef>
                          <a:spcPts val="0"/>
                        </a:spcBef>
                        <a:spcAft>
                          <a:spcPts val="0"/>
                        </a:spcAft>
                        <a:buNone/>
                      </a:pPr>
                      <a:r>
                        <a:rPr i="1" lang="tr">
                          <a:latin typeface="Proxima Nova"/>
                          <a:ea typeface="Proxima Nova"/>
                          <a:cs typeface="Proxima Nova"/>
                          <a:sym typeface="Proxima Nova"/>
                        </a:rPr>
                        <a:t>Graphic Designer</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rPr i="1" lang="tr">
                          <a:latin typeface="Proxima Nova"/>
                          <a:ea typeface="Proxima Nova"/>
                          <a:cs typeface="Proxima Nova"/>
                          <a:sym typeface="Proxima Nova"/>
                        </a:rPr>
                        <a:t>-Beyza Kurşun</a:t>
                      </a:r>
                      <a:endParaRPr i="1">
                        <a:latin typeface="Proxima Nova"/>
                        <a:ea typeface="Proxima Nova"/>
                        <a:cs typeface="Proxima Nova"/>
                        <a:sym typeface="Proxima Nova"/>
                      </a:endParaRPr>
                    </a:p>
                  </a:txBody>
                  <a:tcPr marT="91425" marB="91425" marR="91425" marL="91425">
                    <a:solidFill>
                      <a:srgbClr val="B6D7A8"/>
                    </a:solidFill>
                  </a:tcPr>
                </a:tc>
                <a:tc>
                  <a:txBody>
                    <a:bodyPr/>
                    <a:lstStyle/>
                    <a:p>
                      <a:pPr indent="0" lvl="0" marL="0" rtl="0" algn="l">
                        <a:spcBef>
                          <a:spcPts val="0"/>
                        </a:spcBef>
                        <a:spcAft>
                          <a:spcPts val="0"/>
                        </a:spcAft>
                        <a:buNone/>
                      </a:pPr>
                      <a:r>
                        <a:rPr i="1" lang="tr">
                          <a:latin typeface="Proxima Nova"/>
                          <a:ea typeface="Proxima Nova"/>
                          <a:cs typeface="Proxima Nova"/>
                          <a:sym typeface="Proxima Nova"/>
                        </a:rPr>
                        <a:t>Marketing Manager</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rPr i="1" lang="tr">
                          <a:latin typeface="Proxima Nova"/>
                          <a:ea typeface="Proxima Nova"/>
                          <a:cs typeface="Proxima Nova"/>
                          <a:sym typeface="Proxima Nova"/>
                        </a:rPr>
                        <a:t>-Melike Avşar</a:t>
                      </a:r>
                      <a:endParaRPr i="1">
                        <a:latin typeface="Proxima Nova"/>
                        <a:ea typeface="Proxima Nova"/>
                        <a:cs typeface="Proxima Nova"/>
                        <a:sym typeface="Proxima Nova"/>
                      </a:endParaRPr>
                    </a:p>
                  </a:txBody>
                  <a:tcPr marT="91425" marB="91425" marR="91425" marL="91425">
                    <a:solidFill>
                      <a:srgbClr val="FFD966"/>
                    </a:solidFill>
                  </a:tcPr>
                </a:tc>
                <a:tc>
                  <a:txBody>
                    <a:bodyPr/>
                    <a:lstStyle/>
                    <a:p>
                      <a:pPr indent="0" lvl="0" marL="0" rtl="0" algn="l">
                        <a:spcBef>
                          <a:spcPts val="0"/>
                        </a:spcBef>
                        <a:spcAft>
                          <a:spcPts val="0"/>
                        </a:spcAft>
                        <a:buNone/>
                      </a:pPr>
                      <a:r>
                        <a:rPr i="1" lang="tr">
                          <a:latin typeface="Proxima Nova"/>
                          <a:ea typeface="Proxima Nova"/>
                          <a:cs typeface="Proxima Nova"/>
                          <a:sym typeface="Proxima Nova"/>
                        </a:rPr>
                        <a:t>Customer Service Manager</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t/>
                      </a:r>
                      <a:endParaRPr i="1">
                        <a:latin typeface="Proxima Nova"/>
                        <a:ea typeface="Proxima Nova"/>
                        <a:cs typeface="Proxima Nova"/>
                        <a:sym typeface="Proxima Nova"/>
                      </a:endParaRPr>
                    </a:p>
                    <a:p>
                      <a:pPr indent="0" lvl="0" marL="0" rtl="0" algn="l">
                        <a:spcBef>
                          <a:spcPts val="0"/>
                        </a:spcBef>
                        <a:spcAft>
                          <a:spcPts val="0"/>
                        </a:spcAft>
                        <a:buNone/>
                      </a:pPr>
                      <a:r>
                        <a:rPr i="1" lang="tr">
                          <a:latin typeface="Proxima Nova"/>
                          <a:ea typeface="Proxima Nova"/>
                          <a:cs typeface="Proxima Nova"/>
                          <a:sym typeface="Proxima Nova"/>
                        </a:rPr>
                        <a:t>- </a:t>
                      </a:r>
                      <a:r>
                        <a:rPr i="1" lang="tr">
                          <a:latin typeface="Proxima Nova"/>
                          <a:ea typeface="Proxima Nova"/>
                          <a:cs typeface="Proxima Nova"/>
                          <a:sym typeface="Proxima Nova"/>
                        </a:rPr>
                        <a:t>Sena Uluçam</a:t>
                      </a:r>
                      <a:endParaRPr i="1">
                        <a:latin typeface="Proxima Nova"/>
                        <a:ea typeface="Proxima Nova"/>
                        <a:cs typeface="Proxima Nova"/>
                        <a:sym typeface="Proxima Nova"/>
                      </a:endParaRPr>
                    </a:p>
                  </a:txBody>
                  <a:tcPr marT="91425" marB="91425" marR="91425" marL="91425">
                    <a:solidFill>
                      <a:srgbClr val="B6D7A8"/>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Financial projections</a:t>
            </a:r>
            <a:endParaRPr/>
          </a:p>
          <a:p>
            <a:pPr indent="0" lvl="0" marL="0" rtl="0" algn="l">
              <a:spcBef>
                <a:spcPts val="0"/>
              </a:spcBef>
              <a:spcAft>
                <a:spcPts val="0"/>
              </a:spcAft>
              <a:buNone/>
            </a:pPr>
            <a:r>
              <a:t/>
            </a:r>
            <a:endParaRPr/>
          </a:p>
        </p:txBody>
      </p:sp>
      <p:sp>
        <p:nvSpPr>
          <p:cNvPr id="136" name="Google Shape;136;p24"/>
          <p:cNvSpPr txBox="1"/>
          <p:nvPr>
            <p:ph idx="1" type="body"/>
          </p:nvPr>
        </p:nvSpPr>
        <p:spPr>
          <a:xfrm>
            <a:off x="266550" y="1114400"/>
            <a:ext cx="8520600" cy="3693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tr" sz="1225"/>
              <a:t>These fees are the required fees to keep our project effective and useful.</a:t>
            </a:r>
            <a:br>
              <a:rPr lang="tr" sz="1225"/>
            </a:br>
            <a:br>
              <a:rPr lang="tr" sz="1225"/>
            </a:br>
            <a:r>
              <a:rPr lang="tr" sz="1225"/>
              <a:t>Design Fee : It is the fee that we pay to make our program more attractive via designs, graphics.</a:t>
            </a:r>
            <a:endParaRPr sz="1225"/>
          </a:p>
          <a:p>
            <a:pPr indent="0" lvl="0" marL="0" rtl="0" algn="l">
              <a:lnSpc>
                <a:spcPct val="105000"/>
              </a:lnSpc>
              <a:spcBef>
                <a:spcPts val="1200"/>
              </a:spcBef>
              <a:spcAft>
                <a:spcPts val="0"/>
              </a:spcAft>
              <a:buSzPts val="688"/>
              <a:buNone/>
            </a:pPr>
            <a:r>
              <a:rPr lang="tr" sz="1225"/>
              <a:t>Programming Fee:  Which is one of our biggest expenses, is the fee that we give to the programmer for the software of our product.</a:t>
            </a:r>
            <a:endParaRPr sz="1225"/>
          </a:p>
          <a:p>
            <a:pPr indent="0" lvl="0" marL="0" rtl="0" algn="l">
              <a:lnSpc>
                <a:spcPct val="105000"/>
              </a:lnSpc>
              <a:spcBef>
                <a:spcPts val="1200"/>
              </a:spcBef>
              <a:spcAft>
                <a:spcPts val="0"/>
              </a:spcAft>
              <a:buSzPts val="688"/>
              <a:buNone/>
            </a:pPr>
            <a:r>
              <a:rPr lang="tr" sz="1225"/>
              <a:t>Server Fee : We will host our application on a server. We have to pay regular server fees.</a:t>
            </a:r>
            <a:endParaRPr sz="1225"/>
          </a:p>
          <a:p>
            <a:pPr indent="0" lvl="0" marL="0" rtl="0" algn="l">
              <a:lnSpc>
                <a:spcPct val="105000"/>
              </a:lnSpc>
              <a:spcBef>
                <a:spcPts val="1200"/>
              </a:spcBef>
              <a:spcAft>
                <a:spcPts val="0"/>
              </a:spcAft>
              <a:buSzPts val="688"/>
              <a:buNone/>
            </a:pPr>
            <a:r>
              <a:rPr lang="tr" sz="1225"/>
              <a:t>Office Rent : Since we will manage our business from an office, we must rent an office. For this reason, we need to have an office rental fee.</a:t>
            </a:r>
            <a:endParaRPr sz="1225"/>
          </a:p>
          <a:p>
            <a:pPr indent="0" lvl="0" marL="0" rtl="0" algn="l">
              <a:lnSpc>
                <a:spcPct val="105000"/>
              </a:lnSpc>
              <a:spcBef>
                <a:spcPts val="1200"/>
              </a:spcBef>
              <a:spcAft>
                <a:spcPts val="0"/>
              </a:spcAft>
              <a:buSzPts val="688"/>
              <a:buNone/>
            </a:pPr>
            <a:r>
              <a:rPr lang="tr" sz="1225"/>
              <a:t>Company Set-up Fees : Entire taxes and legal fees required for the establishment of the company.</a:t>
            </a:r>
            <a:endParaRPr sz="1225"/>
          </a:p>
          <a:p>
            <a:pPr indent="0" lvl="0" marL="0" rtl="0" algn="l">
              <a:lnSpc>
                <a:spcPct val="105000"/>
              </a:lnSpc>
              <a:spcBef>
                <a:spcPts val="1200"/>
              </a:spcBef>
              <a:spcAft>
                <a:spcPts val="0"/>
              </a:spcAft>
              <a:buSzPts val="688"/>
              <a:buNone/>
            </a:pPr>
            <a:r>
              <a:rPr lang="tr" sz="1225"/>
              <a:t>Advertising Fee:</a:t>
            </a:r>
            <a:r>
              <a:rPr b="1" lang="tr" sz="1225"/>
              <a:t> </a:t>
            </a:r>
            <a:r>
              <a:rPr lang="tr" sz="1225"/>
              <a:t> It is the budget allocated for the promotion of the product to consumers in different media.</a:t>
            </a:r>
            <a:endParaRPr sz="1225"/>
          </a:p>
          <a:p>
            <a:pPr indent="0" lvl="0" marL="0" rtl="0" algn="l">
              <a:lnSpc>
                <a:spcPct val="105000"/>
              </a:lnSpc>
              <a:spcBef>
                <a:spcPts val="1200"/>
              </a:spcBef>
              <a:spcAft>
                <a:spcPts val="1200"/>
              </a:spcAft>
              <a:buSzPts val="688"/>
              <a:buNone/>
            </a:pPr>
            <a:r>
              <a:rPr lang="tr" sz="1225"/>
              <a:t>Hardware Fees : One of the biggest expenses of a software company is hardware expenses because the ,computer and internet are used for this project.</a:t>
            </a:r>
            <a:endParaRPr sz="1225"/>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Current status</a:t>
            </a:r>
            <a:endParaRPr/>
          </a:p>
          <a:p>
            <a:pPr indent="0" lvl="0" marL="0" rtl="0" algn="l">
              <a:spcBef>
                <a:spcPts val="0"/>
              </a:spcBef>
              <a:spcAft>
                <a:spcPts val="0"/>
              </a:spcAft>
              <a:buNone/>
            </a:pPr>
            <a:r>
              <a:t/>
            </a:r>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Currently we are developing our program to make more attractive program via design or availability. Then we will try to contact with car parks.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Financing sought</a:t>
            </a:r>
            <a:endParaRPr/>
          </a:p>
          <a:p>
            <a:pPr indent="0" lvl="0" marL="0" rtl="0" algn="l">
              <a:spcBef>
                <a:spcPts val="0"/>
              </a:spcBef>
              <a:spcAft>
                <a:spcPts val="0"/>
              </a:spcAft>
              <a:buNone/>
            </a:pPr>
            <a:r>
              <a:t/>
            </a:r>
            <a:endParaRPr/>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Until we catch our potential we are aiming for the cuts in financial gain, but it can easily be brought to life after a certain period of time with a customer-based version index.</a:t>
            </a:r>
            <a:endParaRPr/>
          </a:p>
          <a:p>
            <a:pPr indent="0" lvl="0" marL="0" rtl="0" algn="l">
              <a:spcBef>
                <a:spcPts val="1200"/>
              </a:spcBef>
              <a:spcAft>
                <a:spcPts val="0"/>
              </a:spcAft>
              <a:buNone/>
            </a:pPr>
            <a:r>
              <a:rPr lang="tr"/>
              <a:t>As we said we do not aim for an financial gain until we catch our potential, we are using financial power to reach more users via design, advertisement and more available program.</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Summary</a:t>
            </a:r>
            <a:endParaRPr/>
          </a:p>
        </p:txBody>
      </p:sp>
      <p:sp>
        <p:nvSpPr>
          <p:cNvPr id="154" name="Google Shape;15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We are happy to have you here and we appreciate for your concern.</a:t>
            </a:r>
            <a:br>
              <a:rPr lang="tr"/>
            </a:br>
            <a:r>
              <a:rPr lang="tr"/>
              <a:t>N</a:t>
            </a:r>
            <a:r>
              <a:rPr lang="tr"/>
              <a:t>ow we are waiting for questions.</a:t>
            </a:r>
            <a:br>
              <a:rPr lang="tr"/>
            </a:br>
            <a:br>
              <a:rPr lang="tr"/>
            </a:b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PROBLEM</a:t>
            </a:r>
            <a:endParaRPr/>
          </a:p>
        </p:txBody>
      </p:sp>
      <p:sp>
        <p:nvSpPr>
          <p:cNvPr id="64" name="Google Shape;64;p14"/>
          <p:cNvSpPr txBox="1"/>
          <p:nvPr>
            <p:ph idx="1" type="body"/>
          </p:nvPr>
        </p:nvSpPr>
        <p:spPr>
          <a:xfrm>
            <a:off x="311700" y="1151200"/>
            <a:ext cx="8520600" cy="3417600"/>
          </a:xfrm>
          <a:prstGeom prst="rect">
            <a:avLst/>
          </a:prstGeom>
        </p:spPr>
        <p:txBody>
          <a:bodyPr anchorCtr="0" anchor="t" bIns="91425" lIns="91425" spcFirstLastPara="1" rIns="91425" wrap="square" tIns="91425">
            <a:normAutofit/>
          </a:bodyPr>
          <a:lstStyle/>
          <a:p>
            <a:pPr indent="-323850" lvl="0" marL="457200" rtl="0" algn="l">
              <a:lnSpc>
                <a:spcPct val="200000"/>
              </a:lnSpc>
              <a:spcBef>
                <a:spcPts val="0"/>
              </a:spcBef>
              <a:spcAft>
                <a:spcPts val="0"/>
              </a:spcAft>
              <a:buClr>
                <a:srgbClr val="333333"/>
              </a:buClr>
              <a:buSzPts val="1500"/>
              <a:buFont typeface="Arial"/>
              <a:buChar char="●"/>
            </a:pPr>
            <a:r>
              <a:rPr lang="tr" sz="1500">
                <a:solidFill>
                  <a:srgbClr val="333333"/>
                </a:solidFill>
                <a:highlight>
                  <a:srgbClr val="FFFFFF"/>
                </a:highlight>
                <a:latin typeface="Arial"/>
                <a:ea typeface="Arial"/>
                <a:cs typeface="Arial"/>
                <a:sym typeface="Arial"/>
              </a:rPr>
              <a:t>The waste of time is very effective for today</a:t>
            </a:r>
            <a:endParaRPr sz="1500">
              <a:solidFill>
                <a:srgbClr val="333333"/>
              </a:solidFill>
              <a:highlight>
                <a:srgbClr val="FFFFFF"/>
              </a:highlight>
              <a:latin typeface="Arial"/>
              <a:ea typeface="Arial"/>
              <a:cs typeface="Arial"/>
              <a:sym typeface="Arial"/>
            </a:endParaRPr>
          </a:p>
          <a:p>
            <a:pPr indent="-323850" lvl="0" marL="457200" rtl="0" algn="l">
              <a:lnSpc>
                <a:spcPct val="200000"/>
              </a:lnSpc>
              <a:spcBef>
                <a:spcPts val="0"/>
              </a:spcBef>
              <a:spcAft>
                <a:spcPts val="0"/>
              </a:spcAft>
              <a:buClr>
                <a:srgbClr val="333333"/>
              </a:buClr>
              <a:buSzPts val="1500"/>
              <a:buFont typeface="Arial"/>
              <a:buChar char="●"/>
            </a:pPr>
            <a:r>
              <a:rPr lang="tr" sz="1500">
                <a:solidFill>
                  <a:srgbClr val="333333"/>
                </a:solidFill>
                <a:highlight>
                  <a:srgbClr val="FFFFFF"/>
                </a:highlight>
                <a:latin typeface="Arial"/>
                <a:ea typeface="Arial"/>
                <a:cs typeface="Arial"/>
                <a:sym typeface="Arial"/>
              </a:rPr>
              <a:t>Traffic congestion vehicles traveling unnecessarily</a:t>
            </a:r>
            <a:endParaRPr sz="1500">
              <a:solidFill>
                <a:srgbClr val="333333"/>
              </a:solidFill>
              <a:highlight>
                <a:srgbClr val="FFFFFF"/>
              </a:highlight>
              <a:latin typeface="Arial"/>
              <a:ea typeface="Arial"/>
              <a:cs typeface="Arial"/>
              <a:sym typeface="Arial"/>
            </a:endParaRPr>
          </a:p>
          <a:p>
            <a:pPr indent="-323850" lvl="0" marL="457200" rtl="0" algn="l">
              <a:lnSpc>
                <a:spcPct val="200000"/>
              </a:lnSpc>
              <a:spcBef>
                <a:spcPts val="0"/>
              </a:spcBef>
              <a:spcAft>
                <a:spcPts val="0"/>
              </a:spcAft>
              <a:buClr>
                <a:srgbClr val="333333"/>
              </a:buClr>
              <a:buSzPts val="1500"/>
              <a:buFont typeface="Arial"/>
              <a:buChar char="●"/>
            </a:pPr>
            <a:r>
              <a:rPr lang="tr" sz="1500">
                <a:solidFill>
                  <a:srgbClr val="333333"/>
                </a:solidFill>
                <a:highlight>
                  <a:srgbClr val="FFFFFF"/>
                </a:highlight>
                <a:latin typeface="Arial"/>
                <a:ea typeface="Arial"/>
                <a:cs typeface="Arial"/>
                <a:sym typeface="Arial"/>
              </a:rPr>
              <a:t>Accumulation of exhaust smoke in crowded places due to traffic and environmental pollution</a:t>
            </a:r>
            <a:endParaRPr sz="1500">
              <a:solidFill>
                <a:srgbClr val="333333"/>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pic>
        <p:nvPicPr>
          <p:cNvPr id="65" name="Google Shape;65;p14"/>
          <p:cNvPicPr preferRelativeResize="0"/>
          <p:nvPr/>
        </p:nvPicPr>
        <p:blipFill>
          <a:blip r:embed="rId3">
            <a:alphaModFix/>
          </a:blip>
          <a:stretch>
            <a:fillRect/>
          </a:stretch>
        </p:blipFill>
        <p:spPr>
          <a:xfrm>
            <a:off x="826954" y="2631175"/>
            <a:ext cx="3512200" cy="2342600"/>
          </a:xfrm>
          <a:prstGeom prst="rect">
            <a:avLst/>
          </a:prstGeom>
          <a:noFill/>
          <a:ln>
            <a:noFill/>
          </a:ln>
        </p:spPr>
      </p:pic>
      <p:pic>
        <p:nvPicPr>
          <p:cNvPr id="66" name="Google Shape;66;p14"/>
          <p:cNvPicPr preferRelativeResize="0"/>
          <p:nvPr/>
        </p:nvPicPr>
        <p:blipFill>
          <a:blip r:embed="rId4">
            <a:alphaModFix/>
          </a:blip>
          <a:stretch>
            <a:fillRect/>
          </a:stretch>
        </p:blipFill>
        <p:spPr>
          <a:xfrm>
            <a:off x="4476075" y="2631175"/>
            <a:ext cx="4164637" cy="2342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SOLUTION</a:t>
            </a:r>
            <a:endParaRPr/>
          </a:p>
        </p:txBody>
      </p:sp>
      <p:sp>
        <p:nvSpPr>
          <p:cNvPr id="72" name="Google Shape;72;p15"/>
          <p:cNvSpPr txBox="1"/>
          <p:nvPr>
            <p:ph idx="1" type="body"/>
          </p:nvPr>
        </p:nvSpPr>
        <p:spPr>
          <a:xfrm>
            <a:off x="2125050" y="2114800"/>
            <a:ext cx="4893900" cy="10614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None/>
            </a:pPr>
            <a:r>
              <a:rPr i="1" lang="tr" sz="2400"/>
              <a:t>“Comfortable parking with a reliable system”</a:t>
            </a:r>
            <a:endParaRPr i="1" sz="2400"/>
          </a:p>
          <a:p>
            <a:pPr indent="0" lvl="0" marL="0" rtl="0" algn="l">
              <a:spcBef>
                <a:spcPts val="0"/>
              </a:spcBef>
              <a:spcAft>
                <a:spcPts val="1200"/>
              </a:spcAft>
              <a:buNone/>
            </a:pPr>
            <a:r>
              <a:t/>
            </a:r>
            <a:endParaRPr sz="2400"/>
          </a:p>
        </p:txBody>
      </p:sp>
      <p:pic>
        <p:nvPicPr>
          <p:cNvPr id="73" name="Google Shape;73;p15"/>
          <p:cNvPicPr preferRelativeResize="0"/>
          <p:nvPr/>
        </p:nvPicPr>
        <p:blipFill>
          <a:blip r:embed="rId3">
            <a:alphaModFix/>
          </a:blip>
          <a:stretch>
            <a:fillRect/>
          </a:stretch>
        </p:blipFill>
        <p:spPr>
          <a:xfrm>
            <a:off x="2602800" y="1151450"/>
            <a:ext cx="3938401" cy="789242"/>
          </a:xfrm>
          <a:prstGeom prst="rect">
            <a:avLst/>
          </a:prstGeom>
          <a:noFill/>
          <a:ln>
            <a:noFill/>
          </a:ln>
        </p:spPr>
      </p:pic>
      <p:sp>
        <p:nvSpPr>
          <p:cNvPr id="74" name="Google Shape;74;p15"/>
          <p:cNvSpPr txBox="1"/>
          <p:nvPr/>
        </p:nvSpPr>
        <p:spPr>
          <a:xfrm>
            <a:off x="1937700" y="3176200"/>
            <a:ext cx="5268600" cy="747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200"/>
              </a:spcAft>
              <a:buNone/>
            </a:pPr>
            <a:r>
              <a:rPr lang="tr" sz="1700">
                <a:latin typeface="Proxima Nova"/>
                <a:ea typeface="Proxima Nova"/>
                <a:cs typeface="Proxima Nova"/>
                <a:sym typeface="Proxima Nova"/>
              </a:rPr>
              <a:t>We intend to save our users from confusion and time loss with our mobile application.</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COMPONENTS</a:t>
            </a:r>
            <a:endParaRPr/>
          </a:p>
        </p:txBody>
      </p:sp>
      <p:pic>
        <p:nvPicPr>
          <p:cNvPr id="80" name="Google Shape;80;p16"/>
          <p:cNvPicPr preferRelativeResize="0"/>
          <p:nvPr/>
        </p:nvPicPr>
        <p:blipFill>
          <a:blip r:embed="rId3">
            <a:alphaModFix/>
          </a:blip>
          <a:stretch>
            <a:fillRect/>
          </a:stretch>
        </p:blipFill>
        <p:spPr>
          <a:xfrm>
            <a:off x="7548700" y="1656874"/>
            <a:ext cx="1031375" cy="2232153"/>
          </a:xfrm>
          <a:prstGeom prst="rect">
            <a:avLst/>
          </a:prstGeom>
          <a:noFill/>
          <a:ln>
            <a:noFill/>
          </a:ln>
        </p:spPr>
      </p:pic>
      <p:pic>
        <p:nvPicPr>
          <p:cNvPr id="81" name="Google Shape;81;p16"/>
          <p:cNvPicPr preferRelativeResize="0"/>
          <p:nvPr/>
        </p:nvPicPr>
        <p:blipFill>
          <a:blip r:embed="rId4">
            <a:alphaModFix/>
          </a:blip>
          <a:stretch>
            <a:fillRect/>
          </a:stretch>
        </p:blipFill>
        <p:spPr>
          <a:xfrm>
            <a:off x="245276" y="1656849"/>
            <a:ext cx="1031375" cy="2232124"/>
          </a:xfrm>
          <a:prstGeom prst="rect">
            <a:avLst/>
          </a:prstGeom>
          <a:noFill/>
          <a:ln>
            <a:noFill/>
          </a:ln>
        </p:spPr>
      </p:pic>
      <p:pic>
        <p:nvPicPr>
          <p:cNvPr id="82" name="Google Shape;82;p16"/>
          <p:cNvPicPr preferRelativeResize="0"/>
          <p:nvPr/>
        </p:nvPicPr>
        <p:blipFill>
          <a:blip r:embed="rId5">
            <a:alphaModFix/>
          </a:blip>
          <a:stretch>
            <a:fillRect/>
          </a:stretch>
        </p:blipFill>
        <p:spPr>
          <a:xfrm>
            <a:off x="1493425" y="1656875"/>
            <a:ext cx="1031375" cy="2232153"/>
          </a:xfrm>
          <a:prstGeom prst="rect">
            <a:avLst/>
          </a:prstGeom>
          <a:noFill/>
          <a:ln>
            <a:noFill/>
          </a:ln>
        </p:spPr>
      </p:pic>
      <p:pic>
        <p:nvPicPr>
          <p:cNvPr id="83" name="Google Shape;83;p16"/>
          <p:cNvPicPr preferRelativeResize="0"/>
          <p:nvPr/>
        </p:nvPicPr>
        <p:blipFill>
          <a:blip r:embed="rId6">
            <a:alphaModFix/>
          </a:blip>
          <a:stretch>
            <a:fillRect/>
          </a:stretch>
        </p:blipFill>
        <p:spPr>
          <a:xfrm>
            <a:off x="2630275" y="1656850"/>
            <a:ext cx="1031375" cy="2232153"/>
          </a:xfrm>
          <a:prstGeom prst="rect">
            <a:avLst/>
          </a:prstGeom>
          <a:noFill/>
          <a:ln>
            <a:noFill/>
          </a:ln>
        </p:spPr>
      </p:pic>
      <p:pic>
        <p:nvPicPr>
          <p:cNvPr id="84" name="Google Shape;84;p16"/>
          <p:cNvPicPr preferRelativeResize="0"/>
          <p:nvPr/>
        </p:nvPicPr>
        <p:blipFill>
          <a:blip r:embed="rId7">
            <a:alphaModFix/>
          </a:blip>
          <a:stretch>
            <a:fillRect/>
          </a:stretch>
        </p:blipFill>
        <p:spPr>
          <a:xfrm>
            <a:off x="3866875" y="1656850"/>
            <a:ext cx="1031375" cy="2232196"/>
          </a:xfrm>
          <a:prstGeom prst="rect">
            <a:avLst/>
          </a:prstGeom>
          <a:noFill/>
          <a:ln>
            <a:noFill/>
          </a:ln>
        </p:spPr>
      </p:pic>
      <p:pic>
        <p:nvPicPr>
          <p:cNvPr id="85" name="Google Shape;85;p16"/>
          <p:cNvPicPr preferRelativeResize="0"/>
          <p:nvPr/>
        </p:nvPicPr>
        <p:blipFill>
          <a:blip r:embed="rId8">
            <a:alphaModFix/>
          </a:blip>
          <a:stretch>
            <a:fillRect/>
          </a:stretch>
        </p:blipFill>
        <p:spPr>
          <a:xfrm>
            <a:off x="5094150" y="1656850"/>
            <a:ext cx="1031375" cy="2232196"/>
          </a:xfrm>
          <a:prstGeom prst="rect">
            <a:avLst/>
          </a:prstGeom>
          <a:noFill/>
          <a:ln>
            <a:noFill/>
          </a:ln>
        </p:spPr>
      </p:pic>
      <p:pic>
        <p:nvPicPr>
          <p:cNvPr id="86" name="Google Shape;86;p16"/>
          <p:cNvPicPr preferRelativeResize="0"/>
          <p:nvPr/>
        </p:nvPicPr>
        <p:blipFill>
          <a:blip r:embed="rId9">
            <a:alphaModFix/>
          </a:blip>
          <a:stretch>
            <a:fillRect/>
          </a:stretch>
        </p:blipFill>
        <p:spPr>
          <a:xfrm>
            <a:off x="6321421" y="1656825"/>
            <a:ext cx="1031375" cy="22321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a:blip r:embed="rId3">
            <a:alphaModFix/>
          </a:blip>
          <a:stretch>
            <a:fillRect/>
          </a:stretch>
        </p:blipFill>
        <p:spPr>
          <a:xfrm>
            <a:off x="-14150" y="-70750"/>
            <a:ext cx="9172301" cy="5270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Opportunity and target market</a:t>
            </a:r>
            <a:endParaRPr/>
          </a:p>
          <a:p>
            <a:pPr indent="0" lvl="0" marL="0" rtl="0" algn="l">
              <a:spcBef>
                <a:spcPts val="0"/>
              </a:spcBef>
              <a:spcAft>
                <a:spcPts val="0"/>
              </a:spcAft>
              <a:buNone/>
            </a:pPr>
            <a:r>
              <a:t/>
            </a:r>
            <a:endParaRPr/>
          </a:p>
        </p:txBody>
      </p:sp>
      <p:sp>
        <p:nvSpPr>
          <p:cNvPr id="97" name="Google Shape;97;p18"/>
          <p:cNvSpPr txBox="1"/>
          <p:nvPr>
            <p:ph idx="1" type="body"/>
          </p:nvPr>
        </p:nvSpPr>
        <p:spPr>
          <a:xfrm>
            <a:off x="311700" y="1475900"/>
            <a:ext cx="8520600" cy="30927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tr"/>
              <a:t>With the increase in the number of vehicles, there is an increase in demand. </a:t>
            </a:r>
            <a:endParaRPr/>
          </a:p>
          <a:p>
            <a:pPr indent="-342900" lvl="0" marL="457200" rtl="0" algn="l">
              <a:lnSpc>
                <a:spcPct val="200000"/>
              </a:lnSpc>
              <a:spcBef>
                <a:spcPts val="0"/>
              </a:spcBef>
              <a:spcAft>
                <a:spcPts val="0"/>
              </a:spcAft>
              <a:buSzPts val="1800"/>
              <a:buChar char="●"/>
            </a:pPr>
            <a:r>
              <a:rPr lang="tr"/>
              <a:t>Our potential customers all vehicle owners who value their time, are compatible with technology and are over 18 years old.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t>Technology</a:t>
            </a:r>
            <a:endParaRPr b="1"/>
          </a:p>
        </p:txBody>
      </p:sp>
      <p:pic>
        <p:nvPicPr>
          <p:cNvPr id="103" name="Google Shape;103;p19"/>
          <p:cNvPicPr preferRelativeResize="0"/>
          <p:nvPr/>
        </p:nvPicPr>
        <p:blipFill>
          <a:blip r:embed="rId3">
            <a:alphaModFix/>
          </a:blip>
          <a:stretch>
            <a:fillRect/>
          </a:stretch>
        </p:blipFill>
        <p:spPr>
          <a:xfrm>
            <a:off x="311700" y="1152474"/>
            <a:ext cx="3937850" cy="2205200"/>
          </a:xfrm>
          <a:prstGeom prst="rect">
            <a:avLst/>
          </a:prstGeom>
          <a:noFill/>
          <a:ln>
            <a:noFill/>
          </a:ln>
        </p:spPr>
      </p:pic>
      <p:pic>
        <p:nvPicPr>
          <p:cNvPr id="104" name="Google Shape;104;p19"/>
          <p:cNvPicPr preferRelativeResize="0"/>
          <p:nvPr/>
        </p:nvPicPr>
        <p:blipFill>
          <a:blip r:embed="rId4">
            <a:alphaModFix/>
          </a:blip>
          <a:stretch>
            <a:fillRect/>
          </a:stretch>
        </p:blipFill>
        <p:spPr>
          <a:xfrm>
            <a:off x="311700" y="3573600"/>
            <a:ext cx="3937851" cy="1108320"/>
          </a:xfrm>
          <a:prstGeom prst="rect">
            <a:avLst/>
          </a:prstGeom>
          <a:noFill/>
          <a:ln>
            <a:noFill/>
          </a:ln>
        </p:spPr>
      </p:pic>
      <p:pic>
        <p:nvPicPr>
          <p:cNvPr id="105" name="Google Shape;105;p19"/>
          <p:cNvPicPr preferRelativeResize="0"/>
          <p:nvPr/>
        </p:nvPicPr>
        <p:blipFill>
          <a:blip r:embed="rId5">
            <a:alphaModFix/>
          </a:blip>
          <a:stretch>
            <a:fillRect/>
          </a:stretch>
        </p:blipFill>
        <p:spPr>
          <a:xfrm>
            <a:off x="4790275" y="1667775"/>
            <a:ext cx="4042026" cy="2692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Competition</a:t>
            </a:r>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There is little or no competition in our field, but as a result of our long research we found similar products. But our difference does not depend on the user we deal with car parks for our users. It can be predicted that our application will grow rapidly at the lowest competition and then become a fully self-sufficient company and control it within this framework in competition.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SWOT Analysis</a:t>
            </a:r>
            <a:endParaRPr/>
          </a:p>
        </p:txBody>
      </p:sp>
      <p:pic>
        <p:nvPicPr>
          <p:cNvPr id="117" name="Google Shape;117;p21"/>
          <p:cNvPicPr preferRelativeResize="0"/>
          <p:nvPr/>
        </p:nvPicPr>
        <p:blipFill>
          <a:blip r:embed="rId3">
            <a:alphaModFix/>
          </a:blip>
          <a:stretch>
            <a:fillRect/>
          </a:stretch>
        </p:blipFill>
        <p:spPr>
          <a:xfrm>
            <a:off x="2341825" y="1196400"/>
            <a:ext cx="4311951" cy="3345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